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8"/>
  </p:notesMasterIdLst>
  <p:sldIdLst>
    <p:sldId id="256" r:id="rId5"/>
    <p:sldId id="312" r:id="rId6"/>
    <p:sldId id="348" r:id="rId7"/>
    <p:sldId id="293" r:id="rId8"/>
    <p:sldId id="320" r:id="rId9"/>
    <p:sldId id="329" r:id="rId10"/>
    <p:sldId id="360" r:id="rId11"/>
    <p:sldId id="362" r:id="rId12"/>
    <p:sldId id="358" r:id="rId13"/>
    <p:sldId id="357" r:id="rId14"/>
    <p:sldId id="359" r:id="rId15"/>
    <p:sldId id="361" r:id="rId16"/>
    <p:sldId id="350" r:id="rId17"/>
    <p:sldId id="305" r:id="rId18"/>
    <p:sldId id="307" r:id="rId19"/>
    <p:sldId id="351" r:id="rId20"/>
    <p:sldId id="315" r:id="rId21"/>
    <p:sldId id="316" r:id="rId22"/>
    <p:sldId id="355" r:id="rId23"/>
    <p:sldId id="363" r:id="rId24"/>
    <p:sldId id="354" r:id="rId25"/>
    <p:sldId id="340" r:id="rId26"/>
    <p:sldId id="3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0"/>
    <p:restoredTop sz="84928"/>
  </p:normalViewPr>
  <p:slideViewPr>
    <p:cSldViewPr snapToGrid="0">
      <p:cViewPr varScale="1">
        <p:scale>
          <a:sx n="135" d="100"/>
          <a:sy n="135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9/18/24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/>
              <a:t>Getting access to </a:t>
            </a:r>
            <a:r>
              <a:rPr lang="en-US" b="1" dirty="0" err="1"/>
              <a:t>Conda</a:t>
            </a:r>
            <a:r>
              <a:rPr lang="en-US" b="1" dirty="0"/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On CURC systems </a:t>
            </a:r>
            <a:r>
              <a:rPr lang="en-US" sz="3000" dirty="0" err="1"/>
              <a:t>Conda</a:t>
            </a:r>
            <a:r>
              <a:rPr lang="en-US" sz="3000" dirty="0"/>
              <a:t> and Mamba are made available through modules</a:t>
            </a:r>
          </a:p>
          <a:p>
            <a:r>
              <a:rPr lang="en-US" sz="2800" b="1" u="sng" dirty="0"/>
              <a:t>We highly recommend using these modules </a:t>
            </a:r>
          </a:p>
          <a:p>
            <a:pPr lvl="1"/>
            <a:r>
              <a:rPr lang="en-US" sz="2800" dirty="0"/>
              <a:t>Redirects output produced by </a:t>
            </a:r>
            <a:r>
              <a:rPr lang="en-US" sz="2800" dirty="0" err="1"/>
              <a:t>Conda</a:t>
            </a:r>
            <a:r>
              <a:rPr lang="en-US" sz="2800" dirty="0"/>
              <a:t> and Mamba</a:t>
            </a:r>
          </a:p>
          <a:p>
            <a:pPr lvl="1"/>
            <a:r>
              <a:rPr lang="en-US" sz="2800" dirty="0"/>
              <a:t>Creates useful variables</a:t>
            </a:r>
          </a:p>
          <a:p>
            <a:pPr lvl="1"/>
            <a:r>
              <a:rPr lang="en-US" sz="2800" dirty="0"/>
              <a:t>Creates the “.</a:t>
            </a:r>
            <a:r>
              <a:rPr lang="en-US" sz="2800" dirty="0" err="1"/>
              <a:t>condarc</a:t>
            </a:r>
            <a:r>
              <a:rPr lang="en-US" sz="2800" dirty="0"/>
              <a:t>” file, if it doesn’t exist</a:t>
            </a:r>
          </a:p>
          <a:p>
            <a:pPr lvl="1"/>
            <a:r>
              <a:rPr lang="en-US" sz="2800" dirty="0"/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/>
              <a:t>Conda</a:t>
            </a:r>
            <a:r>
              <a:rPr lang="en-US" b="1" dirty="0"/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/>
              <a:t>You must be on a compute node to get access to modules!</a:t>
            </a:r>
          </a:p>
          <a:p>
            <a:r>
              <a:rPr lang="en-US" dirty="0" err="1"/>
              <a:t>Conda</a:t>
            </a:r>
            <a:r>
              <a:rPr lang="en-US" dirty="0"/>
              <a:t> is accessible via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Mamba is accessible via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u="sng" dirty="0"/>
              <a:t>NOTE:</a:t>
            </a:r>
            <a:r>
              <a:rPr lang="en-US" dirty="0"/>
              <a:t> Modules used to gain access to </a:t>
            </a:r>
            <a:r>
              <a:rPr lang="en-US" dirty="0" err="1"/>
              <a:t>Conda</a:t>
            </a:r>
            <a:r>
              <a:rPr lang="en-US" dirty="0"/>
              <a:t> and Mamba may change due to license changes imposed by Anaconda. We will update users if this happens.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3983432"/>
            <a:ext cx="5210312" cy="692993"/>
            <a:chOff x="1863084" y="4469527"/>
            <a:chExt cx="9717025" cy="19247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mambaforge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2766764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–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=4 --time=60:00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[monaghaa@c3cpu-a5-u28-1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[monaghaa@c3cpu-a5-u28-1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pandas==2.2.0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pip installs should be done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569877" y="3979043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pip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to install latest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690688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   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   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   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   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   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187297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59087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23297" y="2233376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274468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168300" y="2870217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9280-378F-B883-2105-BA4C600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731630" cy="1325563"/>
          </a:xfrm>
        </p:spPr>
        <p:txBody>
          <a:bodyPr>
            <a:normAutofit/>
          </a:bodyPr>
          <a:lstStyle/>
          <a:p>
            <a:r>
              <a:rPr lang="en-US" dirty="0"/>
              <a:t>Using environments in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10F6-7F32-7A40-93BF-A2A67083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4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Open OnDemand users can utilize their environments in </a:t>
            </a:r>
            <a:r>
              <a:rPr lang="en-US" dirty="0" err="1"/>
              <a:t>Jupyter</a:t>
            </a:r>
            <a:r>
              <a:rPr lang="en-US" dirty="0"/>
              <a:t> sessions. This can be done using two different methods:</a:t>
            </a:r>
          </a:p>
          <a:p>
            <a:pPr lvl="1"/>
            <a:r>
              <a:rPr lang="en-US" dirty="0"/>
              <a:t>Specifying the environment name in the “</a:t>
            </a:r>
            <a:r>
              <a:rPr lang="en-US" dirty="0" err="1"/>
              <a:t>Conda</a:t>
            </a:r>
            <a:r>
              <a:rPr lang="en-US" dirty="0"/>
              <a:t> environment” field</a:t>
            </a:r>
          </a:p>
          <a:p>
            <a:pPr lvl="2"/>
            <a:r>
              <a:rPr lang="en-US" dirty="0"/>
              <a:t>Allows you to launch the notebook from within your environment </a:t>
            </a:r>
          </a:p>
          <a:p>
            <a:pPr lvl="2"/>
            <a:r>
              <a:rPr lang="en-US" dirty="0"/>
              <a:t>Needed for some </a:t>
            </a:r>
            <a:r>
              <a:rPr lang="en-US" dirty="0" err="1"/>
              <a:t>Jupyter</a:t>
            </a:r>
            <a:r>
              <a:rPr lang="en-US" dirty="0"/>
              <a:t> extensions</a:t>
            </a:r>
          </a:p>
          <a:p>
            <a:pPr lvl="1"/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Kernel </a:t>
            </a:r>
          </a:p>
          <a:p>
            <a:pPr lvl="2"/>
            <a:r>
              <a:rPr lang="en-US" dirty="0"/>
              <a:t>Allows you to switch between different environments while in a notebook</a:t>
            </a:r>
          </a:p>
          <a:p>
            <a:pPr lvl="2"/>
            <a:r>
              <a:rPr lang="en-US" dirty="0"/>
              <a:t>May prevent some </a:t>
            </a:r>
            <a:r>
              <a:rPr lang="en-US" dirty="0" err="1"/>
              <a:t>Jupyter</a:t>
            </a:r>
            <a:r>
              <a:rPr lang="en-US" dirty="0"/>
              <a:t> extensions from working</a:t>
            </a:r>
          </a:p>
          <a:p>
            <a:r>
              <a:rPr lang="en-US" dirty="0"/>
              <a:t>Both methods are described at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curc.readthedocs.io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en</a:t>
            </a:r>
            <a:r>
              <a:rPr lang="en-US" dirty="0">
                <a:solidFill>
                  <a:srgbClr val="0070C0"/>
                </a:solidFill>
              </a:rPr>
              <a:t>/latest/</a:t>
            </a:r>
            <a:r>
              <a:rPr lang="en-US" dirty="0" err="1">
                <a:solidFill>
                  <a:srgbClr val="0070C0"/>
                </a:solidFill>
              </a:rPr>
              <a:t>open_ondemand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jupyter_session.html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60F9-D043-7069-698E-3160A5E0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C3150-F7FA-00CE-1D45-227A6F0B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15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0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</a:rPr>
              <a:t>You may have to use different channels and change channel order</a:t>
            </a:r>
          </a:p>
          <a:p>
            <a:r>
              <a:rPr lang="en-US" sz="3200" dirty="0">
                <a:latin typeface="Century Gothic"/>
              </a:rPr>
              <a:t>Conflicts can arise when iteratively installing packages. If this happens create a new environment and install the package that causes conflicts first.</a:t>
            </a:r>
          </a:p>
          <a:p>
            <a:r>
              <a:rPr lang="en-US" sz="3200" dirty="0">
                <a:latin typeface="Century Gothic"/>
              </a:rPr>
              <a:t>Use Mamba to accelerate installations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and Blanca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ssh &lt;username&gt;@</a:t>
              </a:r>
              <a:r>
                <a:rPr lang="en-US" dirty="0" err="1">
                  <a:latin typeface="Monaco" pitchFamily="2" charset="77"/>
                </a:rPr>
                <a:t>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Mamba is a faster and more robust package manager in comparison to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 is fully compatible with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Supports </a:t>
            </a:r>
            <a:r>
              <a:rPr lang="en-US" b="1" u="sng" dirty="0"/>
              <a:t>most</a:t>
            </a:r>
            <a:r>
              <a:rPr lang="en-US" dirty="0"/>
              <a:t> of </a:t>
            </a:r>
            <a:r>
              <a:rPr lang="en-US" dirty="0" err="1"/>
              <a:t>Conda’s</a:t>
            </a:r>
            <a:r>
              <a:rPr lang="en-US" dirty="0"/>
              <a:t> commands</a:t>
            </a:r>
          </a:p>
          <a:p>
            <a:pPr lvl="1"/>
            <a:r>
              <a:rPr lang="en-US" dirty="0"/>
              <a:t>In most cases, Mamba can be used as a drop-in replacement for </a:t>
            </a:r>
            <a:r>
              <a:rPr lang="en-US" dirty="0" err="1"/>
              <a:t>Conda</a:t>
            </a:r>
            <a:endParaRPr lang="en-US" dirty="0"/>
          </a:p>
          <a:p>
            <a:pPr lvl="2"/>
            <a:r>
              <a:rPr lang="en-US" dirty="0"/>
              <a:t>i.e. replace “</a:t>
            </a:r>
            <a:r>
              <a:rPr lang="en-US" dirty="0" err="1"/>
              <a:t>conda</a:t>
            </a:r>
            <a:r>
              <a:rPr lang="en-US" dirty="0"/>
              <a:t>” with “mamba” in commands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mamba.readthedocs.io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/>
              <a:t>The file “.</a:t>
            </a:r>
            <a:r>
              <a:rPr lang="en-US" sz="3000" dirty="0" err="1"/>
              <a:t>condarc</a:t>
            </a:r>
            <a:r>
              <a:rPr lang="en-US" sz="3000" dirty="0"/>
              <a:t>” is a special file that specifies configurations for </a:t>
            </a:r>
            <a:r>
              <a:rPr lang="en-US" sz="3000" dirty="0" err="1"/>
              <a:t>Conda</a:t>
            </a:r>
            <a:r>
              <a:rPr lang="en-US" sz="3000" dirty="0"/>
              <a:t> and Mamba </a:t>
            </a:r>
          </a:p>
          <a:p>
            <a:pPr lvl="1"/>
            <a:r>
              <a:rPr lang="en-US" dirty="0"/>
              <a:t>Specifies items such as </a:t>
            </a:r>
            <a:r>
              <a:rPr lang="en-US" u="sng" dirty="0"/>
              <a:t>where to store installed packages and environments</a:t>
            </a:r>
          </a:p>
          <a:p>
            <a:pPr lvl="1"/>
            <a:r>
              <a:rPr lang="en-US" dirty="0"/>
              <a:t>Located in your Home directory, </a:t>
            </a:r>
            <a:r>
              <a:rPr lang="en-US" b="1" dirty="0">
                <a:solidFill>
                  <a:srgbClr val="0070C0"/>
                </a:solidFill>
              </a:rPr>
              <a:t>/home/$USER/.</a:t>
            </a:r>
            <a:r>
              <a:rPr lang="en-US" b="1" dirty="0" err="1">
                <a:solidFill>
                  <a:srgbClr val="0070C0"/>
                </a:solidFill>
              </a:rPr>
              <a:t>condarc</a:t>
            </a:r>
            <a:endParaRPr lang="en-US" dirty="0"/>
          </a:p>
          <a:p>
            <a:pPr lvl="2"/>
            <a:r>
              <a:rPr lang="en-US" sz="2400" dirty="0"/>
              <a:t>We create it for you, if it doesn’t exist, with the content: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1440</Words>
  <Application>Microsoft Macintosh PowerPoint</Application>
  <PresentationFormat>Widescreen</PresentationFormat>
  <Paragraphs>245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Cambria Math</vt:lpstr>
      <vt:lpstr>Century Gothic</vt:lpstr>
      <vt:lpstr>Monaco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CURC Systems</vt:lpstr>
      <vt:lpstr>Logging into CU Research Computing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Demo time!</vt:lpstr>
      <vt:lpstr>Start a session and load Conda</vt:lpstr>
      <vt:lpstr>Create your first Conda environment!</vt:lpstr>
      <vt:lpstr>Installing packages</vt:lpstr>
      <vt:lpstr>Installing packages with “pip”</vt:lpstr>
      <vt:lpstr>Useful Conda Commands</vt:lpstr>
      <vt:lpstr>Useful Conda file paths on Alpine</vt:lpstr>
      <vt:lpstr>Running Alpine batch jobs with Conda</vt:lpstr>
      <vt:lpstr>Using environments in Open OnDemand</vt:lpstr>
      <vt:lpstr>Strategies for complex environments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33</cp:revision>
  <dcterms:created xsi:type="dcterms:W3CDTF">2023-01-13T17:07:22Z</dcterms:created>
  <dcterms:modified xsi:type="dcterms:W3CDTF">2024-09-17T21:39:33Z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